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72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3" r:id="rId11"/>
    <p:sldId id="266" r:id="rId12"/>
    <p:sldId id="267" r:id="rId13"/>
    <p:sldId id="268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3" d="100"/>
          <a:sy n="123" d="100"/>
        </p:scale>
        <p:origin x="-19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845B9-45F6-4C9F-A7D1-AF67ECA6E093}" type="datetimeFigureOut">
              <a:rPr lang="ru-RU" smtClean="0"/>
              <a:pPr/>
              <a:t>12.12.2013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D9712-BFF0-4621-8124-C9B16DC2D2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845B9-45F6-4C9F-A7D1-AF67ECA6E093}" type="datetimeFigureOut">
              <a:rPr lang="ru-RU" smtClean="0"/>
              <a:pPr/>
              <a:t>12.12.2013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D9712-BFF0-4621-8124-C9B16DC2D2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845B9-45F6-4C9F-A7D1-AF67ECA6E093}" type="datetimeFigureOut">
              <a:rPr lang="ru-RU" smtClean="0"/>
              <a:pPr/>
              <a:t>12.12.2013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D9712-BFF0-4621-8124-C9B16DC2D2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845B9-45F6-4C9F-A7D1-AF67ECA6E093}" type="datetimeFigureOut">
              <a:rPr lang="ru-RU" smtClean="0"/>
              <a:pPr/>
              <a:t>12.12.2013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D9712-BFF0-4621-8124-C9B16DC2D2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845B9-45F6-4C9F-A7D1-AF67ECA6E093}" type="datetimeFigureOut">
              <a:rPr lang="ru-RU" smtClean="0"/>
              <a:pPr/>
              <a:t>12.12.2013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D9712-BFF0-4621-8124-C9B16DC2D2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845B9-45F6-4C9F-A7D1-AF67ECA6E093}" type="datetimeFigureOut">
              <a:rPr lang="ru-RU" smtClean="0"/>
              <a:pPr/>
              <a:t>12.12.2013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D9712-BFF0-4621-8124-C9B16DC2D2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845B9-45F6-4C9F-A7D1-AF67ECA6E093}" type="datetimeFigureOut">
              <a:rPr lang="ru-RU" smtClean="0"/>
              <a:pPr/>
              <a:t>12.12.2013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D9712-BFF0-4621-8124-C9B16DC2D2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845B9-45F6-4C9F-A7D1-AF67ECA6E093}" type="datetimeFigureOut">
              <a:rPr lang="ru-RU" smtClean="0"/>
              <a:pPr/>
              <a:t>12.12.2013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D9712-BFF0-4621-8124-C9B16DC2D2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845B9-45F6-4C9F-A7D1-AF67ECA6E093}" type="datetimeFigureOut">
              <a:rPr lang="ru-RU" smtClean="0"/>
              <a:pPr/>
              <a:t>12.12.2013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D9712-BFF0-4621-8124-C9B16DC2D2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845B9-45F6-4C9F-A7D1-AF67ECA6E093}" type="datetimeFigureOut">
              <a:rPr lang="ru-RU" smtClean="0"/>
              <a:pPr/>
              <a:t>12.12.2013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D9712-BFF0-4621-8124-C9B16DC2D2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845B9-45F6-4C9F-A7D1-AF67ECA6E093}" type="datetimeFigureOut">
              <a:rPr lang="ru-RU" smtClean="0"/>
              <a:pPr/>
              <a:t>12.12.2013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D9712-BFF0-4621-8124-C9B16DC2D2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845B9-45F6-4C9F-A7D1-AF67ECA6E093}" type="datetimeFigureOut">
              <a:rPr lang="ru-RU" smtClean="0"/>
              <a:pPr/>
              <a:t>12.12.2013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D9712-BFF0-4621-8124-C9B16DC2D27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75856" y="3429000"/>
            <a:ext cx="5544616" cy="1470025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>
                <a:solidFill>
                  <a:schemeClr val="bg1"/>
                </a:solidFill>
              </a:rPr>
              <a:t>Масла, созданные по секретной рецептуре традиционной </a:t>
            </a:r>
            <a:r>
              <a:rPr lang="ru-RU" b="1" dirty="0" smtClean="0">
                <a:solidFill>
                  <a:schemeClr val="bg1"/>
                </a:solidFill>
              </a:rPr>
              <a:t>китайской</a:t>
            </a:r>
            <a:r>
              <a:rPr lang="ru-RU" b="1" dirty="0" smtClean="0"/>
              <a:t> </a:t>
            </a:r>
            <a:r>
              <a:rPr lang="ru-RU" b="1" dirty="0" smtClean="0">
                <a:solidFill>
                  <a:schemeClr val="bg1"/>
                </a:solidFill>
              </a:rPr>
              <a:t>медицины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35896" y="2564904"/>
            <a:ext cx="5400600" cy="99060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chemeClr val="bg1"/>
                </a:solidFill>
              </a:rPr>
              <a:t>Имбирь —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i="1" dirty="0" smtClean="0">
                <a:solidFill>
                  <a:schemeClr val="bg1"/>
                </a:solidFill>
              </a:rPr>
              <a:t>«рогатый корень»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571800" y="4221088"/>
            <a:ext cx="5248672" cy="1752600"/>
          </a:xfrm>
        </p:spPr>
        <p:txBody>
          <a:bodyPr>
            <a:normAutofit/>
          </a:bodyPr>
          <a:lstStyle/>
          <a:p>
            <a:pPr algn="l">
              <a:lnSpc>
                <a:spcPts val="3200"/>
              </a:lnSpc>
            </a:pPr>
            <a:r>
              <a:rPr lang="ru-RU" i="1" dirty="0" smtClean="0">
                <a:solidFill>
                  <a:schemeClr val="bg1">
                    <a:lumMod val="50000"/>
                  </a:schemeClr>
                </a:solidFill>
              </a:rPr>
              <a:t>В Китае говорят: </a:t>
            </a:r>
            <a:endParaRPr lang="en-US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lnSpc>
                <a:spcPts val="3200"/>
              </a:lnSpc>
            </a:pPr>
            <a:r>
              <a:rPr lang="ru-RU" i="1" dirty="0" smtClean="0">
                <a:solidFill>
                  <a:schemeClr val="bg1">
                    <a:lumMod val="50000"/>
                  </a:schemeClr>
                </a:solidFill>
              </a:rPr>
              <a:t>«Нельзя жить ни одного дня без имбиря».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3968" y="3717032"/>
            <a:ext cx="3960440" cy="99060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chemeClr val="bg1"/>
                </a:solidFill>
              </a:rPr>
              <a:t>Стиракс —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душистая смола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" name="Рисунок 2" descr="log_Tiande_Whi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92280" y="5791810"/>
            <a:ext cx="1636422" cy="66534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71800" y="1340768"/>
            <a:ext cx="6120680" cy="990600"/>
          </a:xfrm>
        </p:spPr>
        <p:txBody>
          <a:bodyPr>
            <a:normAutofit fontScale="90000"/>
          </a:bodyPr>
          <a:lstStyle/>
          <a:p>
            <a:pPr algn="l">
              <a:lnSpc>
                <a:spcPts val="4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Действие масла «Секрет благодатных вершин»  подтверждено клиническими исследованиями: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259632" y="3356992"/>
            <a:ext cx="7272808" cy="2664296"/>
          </a:xfrm>
        </p:spPr>
        <p:txBody>
          <a:bodyPr>
            <a:normAutofit fontScale="47500" lnSpcReduction="20000"/>
          </a:bodyPr>
          <a:lstStyle/>
          <a:p>
            <a:pPr marL="288000" lvl="0" indent="-288000" algn="l">
              <a:lnSpc>
                <a:spcPts val="1800"/>
              </a:lnSpc>
              <a:buFont typeface="Arial" pitchFamily="34" charset="0"/>
              <a:buChar char="•"/>
            </a:pPr>
            <a:r>
              <a:rPr lang="ru-RU" dirty="0" smtClean="0"/>
              <a:t>у 62% женщин отмечено исчезновение симптомов </a:t>
            </a:r>
            <a:r>
              <a:rPr lang="ru-RU" dirty="0" err="1" smtClean="0"/>
              <a:t>мастодинии</a:t>
            </a:r>
            <a:r>
              <a:rPr lang="ru-RU" dirty="0" smtClean="0"/>
              <a:t> (ощущения отечности молочных желез и болей при прикосновении) через 21 день применения масла;</a:t>
            </a:r>
          </a:p>
          <a:p>
            <a:pPr marL="288000" lvl="0" indent="-288000" algn="l">
              <a:lnSpc>
                <a:spcPts val="1800"/>
              </a:lnSpc>
              <a:buFont typeface="Arial" pitchFamily="34" charset="0"/>
              <a:buChar char="•"/>
            </a:pPr>
            <a:r>
              <a:rPr lang="ru-RU" dirty="0" smtClean="0"/>
              <a:t>69% женщин на фоне лечения отметили исчезновение синдрома </a:t>
            </a:r>
            <a:r>
              <a:rPr lang="ru-RU" dirty="0" err="1" smtClean="0"/>
              <a:t>предменструального</a:t>
            </a:r>
            <a:r>
              <a:rPr lang="ru-RU" dirty="0" smtClean="0"/>
              <a:t> напряжения молочных желез;</a:t>
            </a:r>
          </a:p>
          <a:p>
            <a:pPr marL="288000" lvl="0" indent="-288000" algn="l">
              <a:lnSpc>
                <a:spcPts val="1800"/>
              </a:lnSpc>
              <a:buFont typeface="Arial" pitchFamily="34" charset="0"/>
              <a:buChar char="•"/>
            </a:pPr>
            <a:r>
              <a:rPr lang="ru-RU" dirty="0" smtClean="0"/>
              <a:t>у 67% женщин выявлена положительная динамика в отношении </a:t>
            </a:r>
            <a:r>
              <a:rPr lang="ru-RU" dirty="0" err="1" smtClean="0"/>
              <a:t>пальпаторных</a:t>
            </a:r>
            <a:r>
              <a:rPr lang="ru-RU" dirty="0" smtClean="0"/>
              <a:t> признаков фиброзно-кистозной мастопатии (уменьшение плотности тканей, ослабление болезненности при пальпации);</a:t>
            </a:r>
          </a:p>
          <a:p>
            <a:pPr marL="288000" lvl="0" indent="-288000" algn="l">
              <a:lnSpc>
                <a:spcPts val="1800"/>
              </a:lnSpc>
              <a:buFont typeface="Arial" pitchFamily="34" charset="0"/>
              <a:buChar char="•"/>
            </a:pPr>
            <a:r>
              <a:rPr lang="ru-RU" dirty="0" smtClean="0"/>
              <a:t>у 15% женщин, имевших перед началом лечения кисты молочной железы, отмечено уменьшение размера и количества кист.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87824" y="2780928"/>
            <a:ext cx="5256584" cy="99060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chemeClr val="bg1"/>
                </a:solidFill>
              </a:rPr>
              <a:t>Масло «Секрет покоев императора»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547664" y="4005064"/>
            <a:ext cx="6400800" cy="1752600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…в покоях древнекитайских императоров кроме главной жены находилось до 40 дополнительных и 80 наложниц…</a:t>
            </a:r>
            <a:endParaRPr lang="ru-RU" dirty="0" smtClean="0"/>
          </a:p>
          <a:p>
            <a:r>
              <a:rPr lang="ru-RU" dirty="0" smtClean="0"/>
              <a:t>Сегодня каждый третий мужчина страдает от заболевания простаты.</a:t>
            </a:r>
          </a:p>
          <a:p>
            <a:r>
              <a:rPr lang="ru-RU" dirty="0" smtClean="0"/>
              <a:t>От каштана до </a:t>
            </a:r>
            <a:r>
              <a:rPr lang="ru-RU" dirty="0" err="1" smtClean="0"/>
              <a:t>грейпфурта</a:t>
            </a:r>
            <a:r>
              <a:rPr lang="ru-RU" dirty="0" smtClean="0"/>
              <a:t>…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704" y="2780928"/>
            <a:ext cx="6192688" cy="9906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В традиционной китайской медицине лечение простатита проводится без антибиотиков!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403648" y="3933056"/>
            <a:ext cx="6400800" cy="1752600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Эфирные масла повышают скорость доставки полезных веществ до 10 раз!</a:t>
            </a:r>
          </a:p>
          <a:p>
            <a:r>
              <a:rPr lang="ru-RU" dirty="0" smtClean="0"/>
              <a:t>Компоненты масла, в отличие от медикаментозных препаратов,  «попадают в цель».</a:t>
            </a: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83768" y="764704"/>
            <a:ext cx="6192688" cy="990600"/>
          </a:xfrm>
        </p:spPr>
        <p:txBody>
          <a:bodyPr>
            <a:noAutofit/>
          </a:bodyPr>
          <a:lstStyle/>
          <a:p>
            <a:pPr algn="l"/>
            <a:r>
              <a:rPr lang="ru-RU" sz="4000" b="1" dirty="0" smtClean="0">
                <a:solidFill>
                  <a:schemeClr val="bg1"/>
                </a:solidFill>
              </a:rPr>
              <a:t>Состав масла «Секрет покоев императора»: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555776" y="2276872"/>
            <a:ext cx="5256584" cy="1752600"/>
          </a:xfrm>
        </p:spPr>
        <p:txBody>
          <a:bodyPr>
            <a:noAutofit/>
          </a:bodyPr>
          <a:lstStyle/>
          <a:p>
            <a:pPr marL="288000" lvl="0" indent="-288000" algn="l">
              <a:buFont typeface="Arial" pitchFamily="34" charset="0"/>
              <a:buChar char="•"/>
            </a:pPr>
            <a:r>
              <a:rPr lang="ru-RU" sz="1600" dirty="0" smtClean="0"/>
              <a:t>Экстракт корней </a:t>
            </a:r>
            <a:r>
              <a:rPr lang="ru-RU" sz="1600" dirty="0" err="1" smtClean="0"/>
              <a:t>ремании</a:t>
            </a:r>
            <a:r>
              <a:rPr lang="ru-RU" sz="1600" dirty="0" smtClean="0"/>
              <a:t> китайской</a:t>
            </a:r>
          </a:p>
          <a:p>
            <a:pPr marL="288000" lvl="0" indent="-288000" algn="l">
              <a:buFont typeface="Arial" pitchFamily="34" charset="0"/>
              <a:buChar char="•"/>
            </a:pPr>
            <a:r>
              <a:rPr lang="ru-RU" sz="1600" dirty="0" smtClean="0"/>
              <a:t>Экстракт корней дудника (</a:t>
            </a:r>
            <a:r>
              <a:rPr lang="ru-RU" sz="1600" dirty="0" err="1" smtClean="0"/>
              <a:t>ангелики</a:t>
            </a:r>
            <a:r>
              <a:rPr lang="ru-RU" sz="1600" dirty="0" smtClean="0"/>
              <a:t>)</a:t>
            </a:r>
          </a:p>
          <a:p>
            <a:pPr marL="288000" lvl="0" indent="-288000" algn="l">
              <a:buFont typeface="Arial" pitchFamily="34" charset="0"/>
              <a:buChar char="•"/>
            </a:pPr>
            <a:r>
              <a:rPr lang="ru-RU" sz="1600" dirty="0" smtClean="0"/>
              <a:t>Эфирное масло лимонника китайского</a:t>
            </a:r>
          </a:p>
          <a:p>
            <a:pPr marL="288000" lvl="0" indent="-288000" algn="l">
              <a:buFont typeface="Arial" pitchFamily="34" charset="0"/>
              <a:buChar char="•"/>
            </a:pPr>
            <a:r>
              <a:rPr lang="ru-RU" sz="1600" dirty="0" smtClean="0"/>
              <a:t>Экстракт </a:t>
            </a:r>
            <a:r>
              <a:rPr lang="ru-RU" sz="1600" dirty="0" err="1" smtClean="0"/>
              <a:t>алисмы</a:t>
            </a:r>
            <a:r>
              <a:rPr lang="ru-RU" sz="1600" dirty="0" smtClean="0"/>
              <a:t> (частухи подорожниковой)</a:t>
            </a:r>
          </a:p>
          <a:p>
            <a:pPr marL="288000" lvl="0" indent="-288000" algn="l">
              <a:buFont typeface="Arial" pitchFamily="34" charset="0"/>
              <a:buChar char="•"/>
            </a:pPr>
            <a:r>
              <a:rPr lang="ru-RU" sz="1600" dirty="0" smtClean="0"/>
              <a:t>Экстракт </a:t>
            </a:r>
            <a:r>
              <a:rPr lang="ru-RU" sz="1600" dirty="0" err="1" smtClean="0"/>
              <a:t>пории</a:t>
            </a:r>
            <a:r>
              <a:rPr lang="ru-RU" sz="1600" dirty="0" smtClean="0"/>
              <a:t> </a:t>
            </a:r>
            <a:r>
              <a:rPr lang="ru-RU" sz="1600" dirty="0" err="1" smtClean="0"/>
              <a:t>кокосовидной</a:t>
            </a:r>
            <a:endParaRPr lang="ru-RU" sz="1600" dirty="0" smtClean="0"/>
          </a:p>
          <a:p>
            <a:pPr marL="288000" lvl="0" indent="-288000" algn="l">
              <a:buFont typeface="Arial" pitchFamily="34" charset="0"/>
              <a:buChar char="•"/>
            </a:pPr>
            <a:r>
              <a:rPr lang="ru-RU" sz="1600" dirty="0" smtClean="0"/>
              <a:t>Экстракт ягод малины</a:t>
            </a:r>
          </a:p>
          <a:p>
            <a:pPr marL="288000" lvl="0" indent="-288000" algn="l">
              <a:buFont typeface="Arial" pitchFamily="34" charset="0"/>
              <a:buChar char="•"/>
            </a:pPr>
            <a:r>
              <a:rPr lang="ru-RU" sz="1600" dirty="0" smtClean="0"/>
              <a:t>Экстракт листьев мушмулы японской</a:t>
            </a:r>
          </a:p>
          <a:p>
            <a:pPr marL="288000" lvl="0" indent="-288000" algn="l">
              <a:buFont typeface="Arial" pitchFamily="34" charset="0"/>
              <a:buChar char="•"/>
            </a:pPr>
            <a:r>
              <a:rPr lang="ru-RU" sz="1600" dirty="0" smtClean="0"/>
              <a:t>Экстракт корней </a:t>
            </a:r>
            <a:r>
              <a:rPr lang="ru-RU" sz="1600" dirty="0" err="1" smtClean="0"/>
              <a:t>книдиума</a:t>
            </a:r>
            <a:r>
              <a:rPr lang="ru-RU" sz="1600" dirty="0" smtClean="0"/>
              <a:t> лекарственного</a:t>
            </a:r>
          </a:p>
          <a:p>
            <a:pPr marL="288000" lvl="0" indent="-288000" algn="l">
              <a:buFont typeface="Arial" pitchFamily="34" charset="0"/>
              <a:buChar char="•"/>
            </a:pPr>
            <a:r>
              <a:rPr lang="ru-RU" sz="1600" dirty="0" smtClean="0"/>
              <a:t>Эфирное масло мирры</a:t>
            </a:r>
          </a:p>
          <a:p>
            <a:pPr marL="288000" lvl="0" indent="-288000" algn="l">
              <a:buFont typeface="Arial" pitchFamily="34" charset="0"/>
              <a:buChar char="•"/>
            </a:pPr>
            <a:r>
              <a:rPr lang="ru-RU" sz="1600" dirty="0" smtClean="0"/>
              <a:t>Смола астрагала</a:t>
            </a:r>
            <a:endParaRPr lang="ru-RU" sz="16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59832" y="2636912"/>
            <a:ext cx="5832648" cy="990600"/>
          </a:xfrm>
        </p:spPr>
        <p:txBody>
          <a:bodyPr>
            <a:noAutofit/>
          </a:bodyPr>
          <a:lstStyle/>
          <a:p>
            <a:pPr algn="l"/>
            <a:r>
              <a:rPr lang="ru-RU" sz="4000" b="1" dirty="0" err="1" smtClean="0">
                <a:solidFill>
                  <a:schemeClr val="bg1"/>
                </a:solidFill>
              </a:rPr>
              <a:t>Ремания</a:t>
            </a:r>
            <a:r>
              <a:rPr lang="ru-RU" sz="4000" b="1" dirty="0" smtClean="0">
                <a:solidFill>
                  <a:schemeClr val="bg1"/>
                </a:solidFill>
              </a:rPr>
              <a:t> китайская  </a:t>
            </a:r>
            <a:r>
              <a:rPr lang="en-US" sz="4000" b="1" dirty="0" smtClean="0">
                <a:solidFill>
                  <a:schemeClr val="bg1"/>
                </a:solidFill>
              </a:rPr>
              <a:t/>
            </a:r>
            <a:br>
              <a:rPr lang="en-US" sz="4000" b="1" dirty="0" smtClean="0">
                <a:solidFill>
                  <a:schemeClr val="bg1"/>
                </a:solidFill>
              </a:rPr>
            </a:br>
            <a:r>
              <a:rPr lang="ru-RU" sz="4000" b="1" dirty="0" smtClean="0">
                <a:solidFill>
                  <a:schemeClr val="bg1"/>
                </a:solidFill>
              </a:rPr>
              <a:t>или наперстянка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131840" y="3717032"/>
            <a:ext cx="5184576" cy="1752600"/>
          </a:xfrm>
        </p:spPr>
        <p:txBody>
          <a:bodyPr>
            <a:noAutofit/>
          </a:bodyPr>
          <a:lstStyle/>
          <a:p>
            <a:pPr algn="l"/>
            <a:r>
              <a:rPr lang="ru-RU" sz="1500" b="1" dirty="0" smtClean="0"/>
              <a:t/>
            </a:r>
            <a:br>
              <a:rPr lang="ru-RU" sz="1500" b="1" dirty="0" smtClean="0"/>
            </a:br>
            <a:r>
              <a:rPr lang="ru-RU" sz="1500" b="1" dirty="0" smtClean="0"/>
              <a:t>Растение, которое «тонизирует кровь», </a:t>
            </a:r>
            <a:endParaRPr lang="en-US" sz="1500" b="1" dirty="0" smtClean="0"/>
          </a:p>
          <a:p>
            <a:pPr algn="l"/>
            <a:r>
              <a:rPr lang="ru-RU" sz="1500" b="1" dirty="0" smtClean="0"/>
              <a:t>«наращивает жидкие ткани» и восполняет </a:t>
            </a:r>
            <a:r>
              <a:rPr lang="ru-RU" sz="1500" b="1" dirty="0" err="1" smtClean="0"/>
              <a:t>Цзин-ци</a:t>
            </a:r>
            <a:endParaRPr lang="ru-RU" sz="15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99792" y="2924944"/>
            <a:ext cx="6048672" cy="990600"/>
          </a:xfrm>
        </p:spPr>
        <p:txBody>
          <a:bodyPr>
            <a:noAutofit/>
          </a:bodyPr>
          <a:lstStyle/>
          <a:p>
            <a:pPr algn="l"/>
            <a:r>
              <a:rPr lang="ru-RU" sz="4000" b="1" dirty="0" smtClean="0">
                <a:solidFill>
                  <a:schemeClr val="bg1"/>
                </a:solidFill>
              </a:rPr>
              <a:t>Дудник или </a:t>
            </a:r>
            <a:r>
              <a:rPr lang="ru-RU" sz="4000" b="1" dirty="0" err="1" smtClean="0">
                <a:solidFill>
                  <a:schemeClr val="bg1"/>
                </a:solidFill>
              </a:rPr>
              <a:t>ангелика</a:t>
            </a:r>
            <a:r>
              <a:rPr lang="en-US" sz="4000" b="1" dirty="0" smtClean="0">
                <a:solidFill>
                  <a:schemeClr val="bg1"/>
                </a:solidFill>
              </a:rPr>
              <a:t> —</a:t>
            </a:r>
            <a:r>
              <a:rPr lang="ru-RU" sz="4000" b="1" dirty="0" smtClean="0">
                <a:solidFill>
                  <a:schemeClr val="bg1"/>
                </a:solidFill>
              </a:rPr>
              <a:t> растение, которое  «гармонизирует кровь»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699792" y="4509120"/>
            <a:ext cx="5536704" cy="1752600"/>
          </a:xfrm>
        </p:spPr>
        <p:txBody>
          <a:bodyPr>
            <a:noAutofit/>
          </a:bodyPr>
          <a:lstStyle/>
          <a:p>
            <a:pPr algn="l"/>
            <a:r>
              <a:rPr lang="ru-RU" sz="1600" i="1" dirty="0" smtClean="0"/>
              <a:t>По легенде, исцеляющую силу для людей этому растению придал архангел Михаил, отсюда и название </a:t>
            </a:r>
            <a:r>
              <a:rPr lang="ru-RU" sz="1600" i="1" dirty="0" err="1" smtClean="0"/>
              <a:t>Ангелика</a:t>
            </a:r>
            <a:r>
              <a:rPr lang="ru-RU" sz="1600" i="1" dirty="0" smtClean="0"/>
              <a:t> (</a:t>
            </a:r>
            <a:r>
              <a:rPr lang="ru-RU" sz="1600" i="1" dirty="0" err="1" smtClean="0"/>
              <a:t>греч.angelos</a:t>
            </a:r>
            <a:r>
              <a:rPr lang="ru-RU" sz="1600" i="1" dirty="0" smtClean="0"/>
              <a:t>- ангел).</a:t>
            </a:r>
            <a:endParaRPr lang="ru-RU" sz="16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59832" y="3717032"/>
            <a:ext cx="5544616" cy="990600"/>
          </a:xfrm>
        </p:spPr>
        <p:txBody>
          <a:bodyPr>
            <a:noAutofit/>
          </a:bodyPr>
          <a:lstStyle/>
          <a:p>
            <a:pPr algn="l"/>
            <a:r>
              <a:rPr lang="ru-RU" sz="4000" b="1" dirty="0" smtClean="0">
                <a:solidFill>
                  <a:schemeClr val="bg1"/>
                </a:solidFill>
              </a:rPr>
              <a:t>Лимонник китайский </a:t>
            </a:r>
            <a:r>
              <a:rPr lang="en-US" sz="4000" b="1" dirty="0" smtClean="0">
                <a:solidFill>
                  <a:schemeClr val="bg1"/>
                </a:solidFill>
              </a:rPr>
              <a:t>— </a:t>
            </a:r>
            <a:r>
              <a:rPr lang="ru-RU" sz="4000" b="1" dirty="0" smtClean="0">
                <a:solidFill>
                  <a:schemeClr val="bg1"/>
                </a:solidFill>
              </a:rPr>
              <a:t>«плод пяти вкусов»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131840" y="4869160"/>
            <a:ext cx="4752528" cy="936104"/>
          </a:xfrm>
        </p:spPr>
        <p:txBody>
          <a:bodyPr>
            <a:noAutofit/>
          </a:bodyPr>
          <a:lstStyle/>
          <a:p>
            <a:pPr algn="l"/>
            <a:r>
              <a:rPr lang="ru-RU" sz="1600" dirty="0" smtClean="0"/>
              <a:t>Лимонник имеет репутацию придворного растения китайских императоров</a:t>
            </a:r>
            <a:endParaRPr lang="ru-RU" sz="16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07904" y="4149080"/>
            <a:ext cx="4680520" cy="990600"/>
          </a:xfrm>
        </p:spPr>
        <p:txBody>
          <a:bodyPr>
            <a:noAutofit/>
          </a:bodyPr>
          <a:lstStyle/>
          <a:p>
            <a:pPr algn="l"/>
            <a:r>
              <a:rPr lang="ru-RU" sz="4000" b="1" dirty="0" err="1" smtClean="0">
                <a:solidFill>
                  <a:schemeClr val="bg1"/>
                </a:solidFill>
              </a:rPr>
              <a:t>Алисма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</a:rPr>
              <a:t>—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</a:rPr>
              <a:t/>
            </a:r>
            <a:br>
              <a:rPr lang="en-US" sz="4000" b="1" dirty="0" smtClean="0">
                <a:solidFill>
                  <a:schemeClr val="bg1"/>
                </a:solidFill>
              </a:rPr>
            </a:br>
            <a:r>
              <a:rPr lang="ru-RU" sz="4000" b="1" dirty="0" smtClean="0">
                <a:solidFill>
                  <a:schemeClr val="bg1"/>
                </a:solidFill>
              </a:rPr>
              <a:t>водный подорожник»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62064" y="2679055"/>
            <a:ext cx="5614392" cy="1470025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chemeClr val="bg1"/>
                </a:solidFill>
              </a:rPr>
              <a:t>Масло «Секрет благодатных вершин»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4293096"/>
            <a:ext cx="6858000" cy="1400894"/>
          </a:xfrm>
        </p:spPr>
        <p:txBody>
          <a:bodyPr>
            <a:normAutofit fontScale="47500" lnSpcReduction="20000"/>
          </a:bodyPr>
          <a:lstStyle/>
          <a:p>
            <a:r>
              <a:rPr lang="ru-RU" i="1" dirty="0" smtClean="0"/>
              <a:t>Мастопатия от греческих слов </a:t>
            </a:r>
            <a:r>
              <a:rPr lang="ru-RU" i="1" dirty="0" err="1" smtClean="0"/>
              <a:t>mastos</a:t>
            </a:r>
            <a:r>
              <a:rPr lang="ru-RU" i="1" dirty="0" smtClean="0"/>
              <a:t> (грудь) и </a:t>
            </a:r>
            <a:r>
              <a:rPr lang="ru-RU" i="1" dirty="0" err="1" smtClean="0"/>
              <a:t>pathos</a:t>
            </a:r>
            <a:r>
              <a:rPr lang="ru-RU" i="1" dirty="0" smtClean="0"/>
              <a:t> (страдание).</a:t>
            </a:r>
            <a:endParaRPr lang="ru-RU" dirty="0" smtClean="0"/>
          </a:p>
          <a:p>
            <a:r>
              <a:rPr lang="ru-RU" dirty="0" smtClean="0"/>
              <a:t>В мифах и легендах древней Греции описаны страдания жены Зевса: </a:t>
            </a:r>
            <a:r>
              <a:rPr lang="ru-RU" i="1" dirty="0" smtClean="0"/>
              <a:t>«Гера жаловалась на боль в груди, и ощущения эти были похожи на то, как если бы грудь была наполнена морскими камешками».</a:t>
            </a:r>
            <a:endParaRPr lang="ru-RU" dirty="0" smtClean="0"/>
          </a:p>
          <a:p>
            <a:r>
              <a:rPr lang="ru-RU" dirty="0" smtClean="0"/>
              <a:t>Асклепий излечил Геру — настоем из целебных трав…</a:t>
            </a:r>
          </a:p>
          <a:p>
            <a:r>
              <a:rPr lang="ru-RU" dirty="0" smtClean="0"/>
              <a:t>По статистике, 60-90% женщин в возрасте от 25 до 40 лет страдают мастопатией</a:t>
            </a:r>
          </a:p>
          <a:p>
            <a:endParaRPr lang="ru-RU" dirty="0"/>
          </a:p>
        </p:txBody>
      </p:sp>
      <p:pic>
        <p:nvPicPr>
          <p:cNvPr id="4" name="Рисунок 3" descr="log_Tiande_Whi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92280" y="5791810"/>
            <a:ext cx="1636422" cy="66534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51920" y="2276872"/>
            <a:ext cx="5040560" cy="3024336"/>
          </a:xfrm>
        </p:spPr>
        <p:txBody>
          <a:bodyPr>
            <a:noAutofit/>
          </a:bodyPr>
          <a:lstStyle/>
          <a:p>
            <a:pPr algn="l"/>
            <a:r>
              <a:rPr lang="ru-RU" sz="4000" b="1" dirty="0" err="1" smtClean="0">
                <a:solidFill>
                  <a:schemeClr val="bg1"/>
                </a:solidFill>
              </a:rPr>
              <a:t>Пория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</a:rPr>
              <a:t/>
            </a:r>
            <a:br>
              <a:rPr lang="en-US" sz="4000" b="1" dirty="0" smtClean="0">
                <a:solidFill>
                  <a:schemeClr val="bg1"/>
                </a:solidFill>
              </a:rPr>
            </a:br>
            <a:r>
              <a:rPr lang="ru-RU" sz="4000" b="1" dirty="0" err="1" smtClean="0">
                <a:solidFill>
                  <a:schemeClr val="bg1"/>
                </a:solidFill>
              </a:rPr>
              <a:t>кокосовидная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</a:rPr>
              <a:t/>
            </a:r>
            <a:br>
              <a:rPr lang="en-US" sz="4000" b="1" dirty="0" smtClean="0">
                <a:solidFill>
                  <a:schemeClr val="bg1"/>
                </a:solidFill>
              </a:rPr>
            </a:br>
            <a:r>
              <a:rPr lang="ru-RU" sz="4000" b="1" dirty="0" smtClean="0">
                <a:solidFill>
                  <a:schemeClr val="bg1"/>
                </a:solidFill>
              </a:rPr>
              <a:t>или </a:t>
            </a:r>
            <a:r>
              <a:rPr lang="en-US" sz="4000" b="1" dirty="0" smtClean="0">
                <a:solidFill>
                  <a:schemeClr val="bg1"/>
                </a:solidFill>
              </a:rPr>
              <a:t/>
            </a:r>
            <a:br>
              <a:rPr lang="en-US" sz="4000" b="1" dirty="0" smtClean="0">
                <a:solidFill>
                  <a:schemeClr val="bg1"/>
                </a:solidFill>
              </a:rPr>
            </a:br>
            <a:r>
              <a:rPr lang="ru-RU" sz="4000" b="1" dirty="0" err="1" smtClean="0">
                <a:solidFill>
                  <a:schemeClr val="bg1"/>
                </a:solidFill>
              </a:rPr>
              <a:t>китай-корень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63888" y="2924944"/>
            <a:ext cx="4968552" cy="990600"/>
          </a:xfrm>
        </p:spPr>
        <p:txBody>
          <a:bodyPr>
            <a:noAutofit/>
          </a:bodyPr>
          <a:lstStyle/>
          <a:p>
            <a:pPr algn="l"/>
            <a:r>
              <a:rPr lang="ru-RU" sz="4000" b="1" dirty="0" smtClean="0">
                <a:solidFill>
                  <a:schemeClr val="bg1"/>
                </a:solidFill>
              </a:rPr>
              <a:t>Малина </a:t>
            </a:r>
            <a:r>
              <a:rPr lang="en-US" sz="4000" b="1" dirty="0" smtClean="0">
                <a:solidFill>
                  <a:schemeClr val="bg1"/>
                </a:solidFill>
              </a:rPr>
              <a:t>—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</a:rPr>
              <a:t/>
            </a:r>
            <a:br>
              <a:rPr lang="en-US" sz="4000" b="1" dirty="0" smtClean="0">
                <a:solidFill>
                  <a:schemeClr val="bg1"/>
                </a:solidFill>
              </a:rPr>
            </a:br>
            <a:r>
              <a:rPr lang="ru-RU" sz="4000" b="1" dirty="0" smtClean="0">
                <a:solidFill>
                  <a:schemeClr val="bg1"/>
                </a:solidFill>
              </a:rPr>
              <a:t>«природная </a:t>
            </a:r>
            <a:r>
              <a:rPr lang="ru-RU" sz="4000" b="1" dirty="0" err="1" smtClean="0">
                <a:solidFill>
                  <a:schemeClr val="bg1"/>
                </a:solidFill>
              </a:rPr>
              <a:t>виагра</a:t>
            </a:r>
            <a:r>
              <a:rPr lang="ru-RU" sz="4000" b="1" dirty="0" smtClean="0">
                <a:solidFill>
                  <a:schemeClr val="bg1"/>
                </a:solidFill>
              </a:rPr>
              <a:t>»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635896" y="4149080"/>
            <a:ext cx="5040560" cy="1489720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/>
              <a:t>В семенах малины содержится цинк, который управляет «поведением» тестостерона.</a:t>
            </a:r>
          </a:p>
          <a:p>
            <a:pPr algn="l"/>
            <a:endParaRPr lang="ru-RU" sz="20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63888" y="2964904"/>
            <a:ext cx="5472608" cy="990600"/>
          </a:xfrm>
        </p:spPr>
        <p:txBody>
          <a:bodyPr>
            <a:noAutofit/>
          </a:bodyPr>
          <a:lstStyle/>
          <a:p>
            <a:pPr algn="l"/>
            <a:r>
              <a:rPr lang="ru-RU" sz="3200" b="1" dirty="0" smtClean="0">
                <a:solidFill>
                  <a:schemeClr val="bg1"/>
                </a:solidFill>
              </a:rPr>
              <a:t>Мушмула </a:t>
            </a:r>
            <a:r>
              <a:rPr lang="en-US" sz="3200" b="1" dirty="0" smtClean="0">
                <a:solidFill>
                  <a:schemeClr val="bg1"/>
                </a:solidFill>
              </a:rPr>
              <a:t>— </a:t>
            </a:r>
            <a:r>
              <a:rPr lang="ru-RU" sz="3200" b="1" dirty="0" smtClean="0">
                <a:solidFill>
                  <a:schemeClr val="bg1"/>
                </a:solidFill>
              </a:rPr>
              <a:t>ближайший родственник боярышника </a:t>
            </a:r>
            <a:r>
              <a:rPr lang="en-US" sz="3200" b="1" dirty="0" smtClean="0">
                <a:solidFill>
                  <a:schemeClr val="bg1"/>
                </a:solidFill>
              </a:rPr>
              <a:t/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ru-RU" sz="3200" b="1" dirty="0" smtClean="0">
                <a:solidFill>
                  <a:schemeClr val="bg1"/>
                </a:solidFill>
              </a:rPr>
              <a:t>и груши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635896" y="4387552"/>
            <a:ext cx="4608512" cy="1489720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/>
              <a:t>Мушмула содержит фитонциды </a:t>
            </a:r>
            <a:r>
              <a:rPr lang="en-US" sz="2000" dirty="0" smtClean="0"/>
              <a:t>—</a:t>
            </a:r>
            <a:r>
              <a:rPr lang="ru-RU" sz="2000" dirty="0" smtClean="0"/>
              <a:t> </a:t>
            </a:r>
            <a:endParaRPr lang="en-US" sz="2000" dirty="0" smtClean="0"/>
          </a:p>
          <a:p>
            <a:pPr algn="l"/>
            <a:r>
              <a:rPr lang="ru-RU" sz="2000" dirty="0" smtClean="0"/>
              <a:t>антибактериальные вещества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44416" y="2924944"/>
            <a:ext cx="5508104" cy="990600"/>
          </a:xfrm>
        </p:spPr>
        <p:txBody>
          <a:bodyPr>
            <a:noAutofit/>
          </a:bodyPr>
          <a:lstStyle/>
          <a:p>
            <a:pPr algn="l"/>
            <a:r>
              <a:rPr lang="ru-RU" sz="4000" b="1" dirty="0" err="1" smtClean="0">
                <a:solidFill>
                  <a:schemeClr val="bg1"/>
                </a:solidFill>
              </a:rPr>
              <a:t>Книдиум</a:t>
            </a:r>
            <a:r>
              <a:rPr lang="ru-RU" sz="4000" b="1" dirty="0" smtClean="0">
                <a:solidFill>
                  <a:schemeClr val="bg1"/>
                </a:solidFill>
              </a:rPr>
              <a:t> лекарственный </a:t>
            </a:r>
            <a:r>
              <a:rPr lang="en-US" sz="4000" b="1" dirty="0" smtClean="0">
                <a:solidFill>
                  <a:schemeClr val="bg1"/>
                </a:solidFill>
              </a:rPr>
              <a:t/>
            </a:r>
            <a:br>
              <a:rPr lang="en-US" sz="4000" b="1" dirty="0" smtClean="0">
                <a:solidFill>
                  <a:schemeClr val="bg1"/>
                </a:solidFill>
              </a:rPr>
            </a:br>
            <a:r>
              <a:rPr lang="ru-RU" sz="4000" b="1" dirty="0" smtClean="0">
                <a:solidFill>
                  <a:schemeClr val="bg1"/>
                </a:solidFill>
              </a:rPr>
              <a:t>или </a:t>
            </a:r>
            <a:r>
              <a:rPr lang="ru-RU" sz="4000" b="1" dirty="0" err="1" smtClean="0">
                <a:solidFill>
                  <a:schemeClr val="bg1"/>
                </a:solidFill>
              </a:rPr>
              <a:t>жгун-корень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781292" y="4509120"/>
            <a:ext cx="4931675" cy="1489720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/>
              <a:t>Улучшает потенцию благодаря стимуляции выработки сигнальных молекул </a:t>
            </a:r>
            <a:r>
              <a:rPr lang="en-US" sz="2000" dirty="0" smtClean="0"/>
              <a:t>— </a:t>
            </a:r>
            <a:r>
              <a:rPr lang="ru-RU" sz="2000" dirty="0" smtClean="0"/>
              <a:t>оксида азота</a:t>
            </a:r>
            <a:endParaRPr lang="ru-RU" sz="20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35896" y="3429000"/>
            <a:ext cx="4896544" cy="1152128"/>
          </a:xfrm>
        </p:spPr>
        <p:txBody>
          <a:bodyPr>
            <a:noAutofit/>
          </a:bodyPr>
          <a:lstStyle/>
          <a:p>
            <a:pPr algn="l"/>
            <a:r>
              <a:rPr lang="ru-RU" sz="4000" b="1" dirty="0" smtClean="0">
                <a:solidFill>
                  <a:schemeClr val="bg1"/>
                </a:solidFill>
              </a:rPr>
              <a:t>Мирра </a:t>
            </a:r>
            <a:r>
              <a:rPr lang="en-US" sz="4000" b="1" dirty="0" smtClean="0">
                <a:solidFill>
                  <a:schemeClr val="bg1"/>
                </a:solidFill>
              </a:rPr>
              <a:t>—</a:t>
            </a:r>
            <a:r>
              <a:rPr lang="ru-RU" sz="4000" b="1" dirty="0" smtClean="0">
                <a:solidFill>
                  <a:schemeClr val="bg1"/>
                </a:solidFill>
              </a:rPr>
              <a:t> священная и исцеляющая…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635896" y="4797152"/>
            <a:ext cx="4968552" cy="1489720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/>
              <a:t>соединяет реку Жизни с рекой Любви</a:t>
            </a:r>
            <a:endParaRPr lang="ru-RU" sz="20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19872" y="3645024"/>
            <a:ext cx="5616624" cy="990600"/>
          </a:xfrm>
        </p:spPr>
        <p:txBody>
          <a:bodyPr>
            <a:noAutofit/>
          </a:bodyPr>
          <a:lstStyle/>
          <a:p>
            <a:pPr algn="l"/>
            <a:r>
              <a:rPr lang="ru-RU" sz="3600" dirty="0" smtClean="0">
                <a:solidFill>
                  <a:schemeClr val="bg1"/>
                </a:solidFill>
              </a:rPr>
              <a:t>Астрагал </a:t>
            </a:r>
            <a:r>
              <a:rPr lang="en-US" sz="3600" dirty="0" smtClean="0">
                <a:solidFill>
                  <a:schemeClr val="bg1"/>
                </a:solidFill>
              </a:rPr>
              <a:t>—</a:t>
            </a:r>
            <a:r>
              <a:rPr lang="ru-RU" sz="3600" dirty="0" smtClean="0">
                <a:solidFill>
                  <a:schemeClr val="bg1"/>
                </a:solidFill>
              </a:rPr>
              <a:t/>
            </a:r>
            <a:br>
              <a:rPr lang="ru-RU" sz="3600" dirty="0" smtClean="0">
                <a:solidFill>
                  <a:schemeClr val="bg1"/>
                </a:solidFill>
              </a:rPr>
            </a:br>
            <a:r>
              <a:rPr lang="ru-RU" sz="3600" b="1" i="1" dirty="0" smtClean="0">
                <a:solidFill>
                  <a:schemeClr val="bg1"/>
                </a:solidFill>
              </a:rPr>
              <a:t> «желтый вождь» или «царская трава жизни»</a:t>
            </a:r>
            <a:r>
              <a:rPr lang="ru-RU" sz="3600" dirty="0" smtClean="0">
                <a:solidFill>
                  <a:schemeClr val="bg1"/>
                </a:solidFill>
              </a:rPr>
              <a:t/>
            </a:r>
            <a:br>
              <a:rPr lang="ru-RU" sz="3600" dirty="0" smtClean="0">
                <a:solidFill>
                  <a:schemeClr val="bg1"/>
                </a:solidFill>
              </a:rPr>
            </a:br>
            <a:r>
              <a:rPr lang="ru-RU" sz="3600" dirty="0" smtClean="0">
                <a:solidFill>
                  <a:schemeClr val="bg1"/>
                </a:solidFill>
              </a:rPr>
              <a:t>делает клетки бессмертными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411760" y="980728"/>
            <a:ext cx="5832648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Действие масла </a:t>
            </a: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+mj-lt"/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Секрет покоев императора» подтверждено клиническими исследованиями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С октября по декабрь обследовались мужчины с признаками хронического простатита в возрасте от 39 до 64 лет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Результаты: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cs typeface="Arial" pitchFamily="34" charset="0"/>
            </a:endParaRPr>
          </a:p>
          <a:p>
            <a:pPr marL="360000" marR="0" lvl="0" indent="-3600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уменьшение признаков воспаления в секрете предстательной железы;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cs typeface="Arial" pitchFamily="34" charset="0"/>
            </a:endParaRPr>
          </a:p>
          <a:p>
            <a:pPr marL="360000" marR="0" lvl="0" indent="-3600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исчезновение болей в промежности и надлобковой области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cs typeface="Arial" pitchFamily="34" charset="0"/>
            </a:endParaRPr>
          </a:p>
          <a:p>
            <a:pPr marL="360000" marR="0" lvl="0" indent="-3600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улучшение мочеиспускания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cs typeface="Arial" pitchFamily="34" charset="0"/>
            </a:endParaRPr>
          </a:p>
          <a:p>
            <a:pPr marL="360000" marR="0" lvl="0" indent="-3600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повышение жизненного тонуса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cs typeface="Arial" pitchFamily="34" charset="0"/>
            </a:endParaRPr>
          </a:p>
          <a:p>
            <a:pPr marL="360000" marR="0" lvl="0" indent="-3600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усиление потенции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Исследования проведены в отделении </a:t>
            </a:r>
            <a:r>
              <a:rPr kumimoji="0" lang="ru-RU" sz="1600" i="1" u="none" strike="noStrike" cap="none" normalizeH="0" baseline="0" dirty="0" err="1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онкоурологии</a:t>
            </a:r>
            <a: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endParaRPr kumimoji="0" lang="en-US" sz="1600" i="1" u="none" strike="noStrike" cap="none" normalizeH="0" baseline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Алтайского краевого </a:t>
            </a:r>
            <a:r>
              <a:rPr kumimoji="0" lang="ru-RU" sz="1600" i="1" u="none" strike="noStrike" cap="none" normalizeH="0" baseline="0" dirty="0" err="1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онкодиспансера</a:t>
            </a:r>
            <a:endParaRPr kumimoji="0" lang="ru-RU" sz="1600" i="1" u="none" strike="noStrike" cap="none" normalizeH="0" baseline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34290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Мастопатия — не болезнь,  лекарства не существует!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Каждая 4-я пациентка оперируется повторно…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" name="Рисунок 2" descr="log_Tiande_Whi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92280" y="5791810"/>
            <a:ext cx="1636422" cy="66534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314096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Китайским врачевателям удается победить недуг, перед которым бессильны достижения европейской медицины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" name="Рисунок 2" descr="log_Tiande_Whi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92280" y="5791810"/>
            <a:ext cx="1636422" cy="66534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20280" y="2679055"/>
            <a:ext cx="6260232" cy="1470025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>
                <a:solidFill>
                  <a:schemeClr val="bg1"/>
                </a:solidFill>
              </a:rPr>
              <a:t>Состав масла «Секрет благодатных вершин»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7824" y="4293096"/>
            <a:ext cx="4896544" cy="2016224"/>
          </a:xfrm>
        </p:spPr>
        <p:txBody>
          <a:bodyPr>
            <a:normAutofit fontScale="62500" lnSpcReduction="20000"/>
          </a:bodyPr>
          <a:lstStyle/>
          <a:p>
            <a:pPr lvl="0" indent="288000" algn="l">
              <a:buFont typeface="Arial" pitchFamily="34" charset="0"/>
              <a:buChar char="•"/>
            </a:pPr>
            <a:r>
              <a:rPr lang="ru-RU" dirty="0" smtClean="0"/>
              <a:t>Смола астрагала</a:t>
            </a:r>
          </a:p>
          <a:p>
            <a:pPr lvl="0" indent="288000" algn="l">
              <a:buFont typeface="Arial" pitchFamily="34" charset="0"/>
              <a:buChar char="•"/>
            </a:pPr>
            <a:r>
              <a:rPr lang="ru-RU" dirty="0" smtClean="0"/>
              <a:t>Экстракт корня женьшеня</a:t>
            </a:r>
          </a:p>
          <a:p>
            <a:pPr lvl="0" indent="288000" algn="l">
              <a:buFont typeface="Arial" pitchFamily="34" charset="0"/>
              <a:buChar char="•"/>
            </a:pPr>
            <a:r>
              <a:rPr lang="ru-RU" dirty="0" smtClean="0"/>
              <a:t>Эфирное масло шалфея</a:t>
            </a:r>
          </a:p>
          <a:p>
            <a:pPr lvl="0" indent="288000" algn="l">
              <a:buFont typeface="Arial" pitchFamily="34" charset="0"/>
              <a:buChar char="•"/>
            </a:pPr>
            <a:r>
              <a:rPr lang="ru-RU" dirty="0" smtClean="0"/>
              <a:t>Эфирное масло и экстракт </a:t>
            </a:r>
            <a:r>
              <a:rPr lang="ru-RU" dirty="0" err="1" smtClean="0"/>
              <a:t>любистока</a:t>
            </a:r>
            <a:endParaRPr lang="ru-RU" dirty="0" smtClean="0"/>
          </a:p>
          <a:p>
            <a:pPr lvl="0" indent="288000" algn="l">
              <a:buFont typeface="Arial" pitchFamily="34" charset="0"/>
              <a:buChar char="•"/>
            </a:pPr>
            <a:r>
              <a:rPr lang="ru-RU" dirty="0" smtClean="0"/>
              <a:t>Экстракт корня имбиря</a:t>
            </a:r>
          </a:p>
          <a:p>
            <a:pPr lvl="0" indent="288000" algn="l">
              <a:buFont typeface="Arial" pitchFamily="34" charset="0"/>
              <a:buChar char="•"/>
            </a:pPr>
            <a:r>
              <a:rPr lang="ru-RU" dirty="0" smtClean="0"/>
              <a:t>Смола стиракса</a:t>
            </a:r>
          </a:p>
          <a:p>
            <a:pPr algn="l">
              <a:buFont typeface="Arial" pitchFamily="34" charset="0"/>
              <a:buChar char="•"/>
            </a:pPr>
            <a:endParaRPr lang="ru-RU" dirty="0"/>
          </a:p>
        </p:txBody>
      </p:sp>
      <p:pic>
        <p:nvPicPr>
          <p:cNvPr id="4" name="Рисунок 3" descr="log_Tiande_Whi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92280" y="5791810"/>
            <a:ext cx="1636422" cy="66534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30624" y="3717032"/>
            <a:ext cx="5561856" cy="99060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chemeClr val="bg1"/>
                </a:solidFill>
              </a:rPr>
              <a:t>Астрагал -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b="1" i="1" dirty="0" smtClean="0">
                <a:solidFill>
                  <a:schemeClr val="bg1"/>
                </a:solidFill>
              </a:rPr>
              <a:t> «желтый вождь» </a:t>
            </a:r>
            <a:r>
              <a:rPr lang="en-US" b="1" i="1" dirty="0" smtClean="0">
                <a:solidFill>
                  <a:schemeClr val="bg1"/>
                </a:solidFill>
              </a:rPr>
              <a:t/>
            </a:r>
            <a:br>
              <a:rPr lang="en-US" b="1" i="1" dirty="0" smtClean="0">
                <a:solidFill>
                  <a:schemeClr val="bg1"/>
                </a:solidFill>
              </a:rPr>
            </a:br>
            <a:r>
              <a:rPr lang="ru-RU" b="1" i="1" dirty="0" smtClean="0">
                <a:solidFill>
                  <a:schemeClr val="bg1"/>
                </a:solidFill>
              </a:rPr>
              <a:t>или «царская трава жизни»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делает клетки бессмертными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" name="Рисунок 2" descr="log_Tiande_Whi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92280" y="5791810"/>
            <a:ext cx="1636422" cy="66534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91880" y="3429000"/>
            <a:ext cx="5400600" cy="864096"/>
          </a:xfrm>
        </p:spPr>
        <p:txBody>
          <a:bodyPr>
            <a:normAutofit fontScale="90000"/>
          </a:bodyPr>
          <a:lstStyle/>
          <a:p>
            <a:pPr algn="l">
              <a:lnSpc>
                <a:spcPts val="4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Женьшень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«корень жизни»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и «панацея»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делает клетки бессмертными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563888" y="5229200"/>
            <a:ext cx="5072608" cy="1752600"/>
          </a:xfrm>
        </p:spPr>
        <p:txBody>
          <a:bodyPr/>
          <a:lstStyle/>
          <a:p>
            <a:pPr algn="l">
              <a:lnSpc>
                <a:spcPts val="3200"/>
              </a:lnSpc>
            </a:pPr>
            <a:r>
              <a:rPr lang="ru-RU" dirty="0" err="1" smtClean="0"/>
              <a:t>Panax</a:t>
            </a:r>
            <a:r>
              <a:rPr lang="ru-RU" dirty="0" smtClean="0"/>
              <a:t>  — </a:t>
            </a:r>
          </a:p>
          <a:p>
            <a:pPr algn="l">
              <a:lnSpc>
                <a:spcPts val="3200"/>
              </a:lnSpc>
            </a:pPr>
            <a:r>
              <a:rPr lang="ru-RU" dirty="0" smtClean="0"/>
              <a:t>от лат. «панацея»</a:t>
            </a:r>
          </a:p>
          <a:p>
            <a:pPr algn="l">
              <a:lnSpc>
                <a:spcPts val="3200"/>
              </a:lnSpc>
            </a:pPr>
            <a:endParaRPr lang="ru-RU" dirty="0"/>
          </a:p>
        </p:txBody>
      </p:sp>
      <p:pic>
        <p:nvPicPr>
          <p:cNvPr id="5" name="Рисунок 4" descr="log_Tiande_Whi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92280" y="5791810"/>
            <a:ext cx="1636422" cy="66534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63888" y="2924944"/>
            <a:ext cx="5184576" cy="99060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chemeClr val="bg1"/>
                </a:solidFill>
              </a:rPr>
              <a:t>Эфирное масло шалфея — </a:t>
            </a:r>
            <a:r>
              <a:rPr lang="ru-RU" b="1" i="1" dirty="0" smtClean="0">
                <a:solidFill>
                  <a:schemeClr val="bg1"/>
                </a:solidFill>
              </a:rPr>
              <a:t>«женское масло»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618656" y="4700736"/>
            <a:ext cx="4496544" cy="1752600"/>
          </a:xfrm>
        </p:spPr>
        <p:txBody>
          <a:bodyPr/>
          <a:lstStyle/>
          <a:p>
            <a:pPr algn="l"/>
            <a:r>
              <a:rPr lang="ru-RU" dirty="0" smtClean="0"/>
              <a:t>«</a:t>
            </a:r>
            <a:r>
              <a:rPr lang="en-US" dirty="0" smtClean="0"/>
              <a:t>s</a:t>
            </a:r>
            <a:r>
              <a:rPr lang="ru-RU" dirty="0" err="1" smtClean="0"/>
              <a:t>alvia</a:t>
            </a:r>
            <a:r>
              <a:rPr lang="ru-RU" dirty="0" smtClean="0"/>
              <a:t>» — от лат. «спасение».</a:t>
            </a:r>
          </a:p>
        </p:txBody>
      </p:sp>
      <p:pic>
        <p:nvPicPr>
          <p:cNvPr id="5" name="Рисунок 4" descr="log_Tiande_Whi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92280" y="5791810"/>
            <a:ext cx="1636422" cy="66534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91880" y="2924944"/>
            <a:ext cx="5544616" cy="990600"/>
          </a:xfrm>
        </p:spPr>
        <p:txBody>
          <a:bodyPr>
            <a:normAutofit fontScale="90000"/>
          </a:bodyPr>
          <a:lstStyle/>
          <a:p>
            <a:pPr algn="l">
              <a:lnSpc>
                <a:spcPts val="4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Любисток —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«заря лекарственная» или «</a:t>
            </a:r>
            <a:r>
              <a:rPr lang="ru-RU" b="1" dirty="0" err="1" smtClean="0">
                <a:solidFill>
                  <a:schemeClr val="bg1"/>
                </a:solidFill>
              </a:rPr>
              <a:t>любим-трава</a:t>
            </a:r>
            <a:r>
              <a:rPr lang="ru-RU" b="1" dirty="0" smtClean="0">
                <a:solidFill>
                  <a:schemeClr val="bg1"/>
                </a:solidFill>
              </a:rPr>
              <a:t>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491880" y="4437112"/>
            <a:ext cx="5472608" cy="1752600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ru-RU" i="1" dirty="0" smtClean="0"/>
              <a:t>"Они хранили в жизни мирной</a:t>
            </a:r>
            <a:endParaRPr lang="ru-RU" dirty="0" smtClean="0"/>
          </a:p>
          <a:p>
            <a:pPr algn="l"/>
            <a:r>
              <a:rPr lang="ru-RU" i="1" dirty="0" smtClean="0"/>
              <a:t>Привычки милой старины…</a:t>
            </a:r>
            <a:endParaRPr lang="ru-RU" dirty="0" smtClean="0"/>
          </a:p>
          <a:p>
            <a:pPr algn="l"/>
            <a:r>
              <a:rPr lang="ru-RU" i="1" dirty="0" smtClean="0"/>
              <a:t>В день Троицын, когда народ</a:t>
            </a:r>
            <a:endParaRPr lang="ru-RU" dirty="0" smtClean="0"/>
          </a:p>
          <a:p>
            <a:pPr algn="l"/>
            <a:r>
              <a:rPr lang="ru-RU" i="1" dirty="0" smtClean="0"/>
              <a:t>Зевая слушает молебен,</a:t>
            </a:r>
            <a:endParaRPr lang="ru-RU" dirty="0" smtClean="0"/>
          </a:p>
          <a:p>
            <a:pPr algn="l"/>
            <a:r>
              <a:rPr lang="ru-RU" i="1" dirty="0" smtClean="0"/>
              <a:t>Умильно на пучок   зари </a:t>
            </a:r>
            <a:endParaRPr lang="ru-RU" dirty="0" smtClean="0"/>
          </a:p>
          <a:p>
            <a:pPr algn="l"/>
            <a:r>
              <a:rPr lang="ru-RU" i="1" dirty="0" smtClean="0"/>
              <a:t>Они роняли слёзки три…" </a:t>
            </a:r>
          </a:p>
          <a:p>
            <a:pPr algn="l"/>
            <a:r>
              <a:rPr lang="ru-RU" i="1" dirty="0" smtClean="0"/>
              <a:t>               А.С. Пушкин. "Евгений Онегин". </a:t>
            </a: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1206</TotalTime>
  <Words>538</Words>
  <Application>Microsoft Office PowerPoint</Application>
  <PresentationFormat>Экран (4:3)</PresentationFormat>
  <Paragraphs>88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Масла, созданные по секретной рецептуре традиционной китайской медицины</vt:lpstr>
      <vt:lpstr>Масло «Секрет благодатных вершин»</vt:lpstr>
      <vt:lpstr>Мастопатия — не болезнь,  лекарства не существует! Каждая 4-я пациентка оперируется повторно…</vt:lpstr>
      <vt:lpstr>Китайским врачевателям удается победить недуг, перед которым бессильны достижения европейской медицины</vt:lpstr>
      <vt:lpstr>Состав масла «Секрет благодатных вершин»</vt:lpstr>
      <vt:lpstr>Астрагал -  «желтый вождь»  или «царская трава жизни» делает клетки бессмертными</vt:lpstr>
      <vt:lpstr>Женьшень «корень жизни»  и «панацея» делает клетки бессмертными</vt:lpstr>
      <vt:lpstr>Эфирное масло шалфея — «женское масло»</vt:lpstr>
      <vt:lpstr>Любисток —  «заря лекарственная» или «любим-трава»</vt:lpstr>
      <vt:lpstr>Имбирь —  «рогатый корень»</vt:lpstr>
      <vt:lpstr>Стиракс —  душистая смола</vt:lpstr>
      <vt:lpstr>Действие масла «Секрет благодатных вершин»  подтверждено клиническими исследованиями:</vt:lpstr>
      <vt:lpstr>Масло «Секрет покоев императора»</vt:lpstr>
      <vt:lpstr>В традиционной китайской медицине лечение простатита проводится без антибиотиков!</vt:lpstr>
      <vt:lpstr>Состав масла «Секрет покоев императора»:</vt:lpstr>
      <vt:lpstr>Ремания китайская   или наперстянка</vt:lpstr>
      <vt:lpstr>Дудник или ангелика — растение, которое  «гармонизирует кровь»</vt:lpstr>
      <vt:lpstr>Лимонник китайский — «плод пяти вкусов»</vt:lpstr>
      <vt:lpstr>Алисма —  водный подорожник»</vt:lpstr>
      <vt:lpstr>Пория  кокосовидная  или  китай-корень</vt:lpstr>
      <vt:lpstr>Малина —  «природная виагра»</vt:lpstr>
      <vt:lpstr>Мушмула — ближайший родственник боярышника  и груши</vt:lpstr>
      <vt:lpstr>Книдиум лекарственный  или жгун-корень</vt:lpstr>
      <vt:lpstr>Мирра — священная и исцеляющая…</vt:lpstr>
      <vt:lpstr>Астрагал —  «желтый вождь» или «царская трава жизни» делает клетки бессмертными</vt:lpstr>
      <vt:lpstr>Слайд 26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Design8</dc:creator>
  <cp:lastModifiedBy>Design8</cp:lastModifiedBy>
  <cp:revision>101</cp:revision>
  <dcterms:created xsi:type="dcterms:W3CDTF">2013-12-04T02:26:23Z</dcterms:created>
  <dcterms:modified xsi:type="dcterms:W3CDTF">2013-12-12T03:54:19Z</dcterms:modified>
</cp:coreProperties>
</file>